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9" r:id="rId4"/>
    <p:sldId id="270" r:id="rId5"/>
    <p:sldId id="289" r:id="rId6"/>
    <p:sldId id="287" r:id="rId7"/>
    <p:sldId id="288" r:id="rId8"/>
    <p:sldId id="29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94555"/>
  </p:normalViewPr>
  <p:slideViewPr>
    <p:cSldViewPr snapToGrid="0" snapToObjects="1">
      <p:cViewPr varScale="1">
        <p:scale>
          <a:sx n="89" d="100"/>
          <a:sy n="89" d="100"/>
        </p:scale>
        <p:origin x="7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ADFB8-206D-4C48-930D-58E956FB6E6D}" type="datetimeFigureOut">
              <a:rPr lang="en-US" smtClean="0"/>
              <a:t>6/16/19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F9A70-934F-4CDA-8348-20050BB1EA99}" type="slidenum">
              <a:rPr lang="en-US" smtClean="0"/>
              <a:t>‹#›</a:t>
            </a:fld>
            <a:endParaRPr lang="en-US"/>
          </a:p>
        </p:txBody>
      </p:sp>
    </p:spTree>
    <p:extLst>
      <p:ext uri="{BB962C8B-B14F-4D97-AF65-F5344CB8AC3E}">
        <p14:creationId xmlns:p14="http://schemas.microsoft.com/office/powerpoint/2010/main" val="166700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F9A70-934F-4CDA-8348-20050BB1EA99}" type="slidenum">
              <a:rPr lang="en-US" smtClean="0"/>
              <a:t>3</a:t>
            </a:fld>
            <a:endParaRPr lang="en-US"/>
          </a:p>
        </p:txBody>
      </p:sp>
    </p:spTree>
    <p:extLst>
      <p:ext uri="{BB962C8B-B14F-4D97-AF65-F5344CB8AC3E}">
        <p14:creationId xmlns:p14="http://schemas.microsoft.com/office/powerpoint/2010/main" val="104486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F9A70-934F-4CDA-8348-20050BB1EA99}" type="slidenum">
              <a:rPr lang="en-US" smtClean="0"/>
              <a:t>5</a:t>
            </a:fld>
            <a:endParaRPr lang="en-US"/>
          </a:p>
        </p:txBody>
      </p:sp>
    </p:spTree>
    <p:extLst>
      <p:ext uri="{BB962C8B-B14F-4D97-AF65-F5344CB8AC3E}">
        <p14:creationId xmlns:p14="http://schemas.microsoft.com/office/powerpoint/2010/main" val="35645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F9A70-934F-4CDA-8348-20050BB1EA99}" type="slidenum">
              <a:rPr lang="en-US" smtClean="0"/>
              <a:t>6</a:t>
            </a:fld>
            <a:endParaRPr lang="en-US"/>
          </a:p>
        </p:txBody>
      </p:sp>
    </p:spTree>
    <p:extLst>
      <p:ext uri="{BB962C8B-B14F-4D97-AF65-F5344CB8AC3E}">
        <p14:creationId xmlns:p14="http://schemas.microsoft.com/office/powerpoint/2010/main" val="149188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F9A70-934F-4CDA-8348-20050BB1EA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63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6/16/19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 y="314325"/>
            <a:ext cx="11948160" cy="851535"/>
          </a:xfrm>
        </p:spPr>
        <p:txBody>
          <a:bodyPr>
            <a:normAutofit/>
          </a:bodyPr>
          <a:lstStyle/>
          <a:p>
            <a:pPr algn="ctr"/>
            <a:r>
              <a:rPr lang="en-US" sz="4400" b="1" dirty="0">
                <a:solidFill>
                  <a:srgbClr val="00B050"/>
                </a:solidFill>
              </a:rPr>
              <a:t>UTSHOB</a:t>
            </a:r>
          </a:p>
        </p:txBody>
      </p:sp>
      <p:sp>
        <p:nvSpPr>
          <p:cNvPr id="6" name="Rectangle 5">
            <a:extLst>
              <a:ext uri="{FF2B5EF4-FFF2-40B4-BE49-F238E27FC236}">
                <a16:creationId xmlns:a16="http://schemas.microsoft.com/office/drawing/2014/main" id="{429398A8-DD58-489D-B866-AFB4E041D1C8}"/>
              </a:ext>
            </a:extLst>
          </p:cNvPr>
          <p:cNvSpPr/>
          <p:nvPr/>
        </p:nvSpPr>
        <p:spPr>
          <a:xfrm>
            <a:off x="619760" y="1331607"/>
            <a:ext cx="10505440" cy="4421723"/>
          </a:xfrm>
          <a:prstGeom prst="rect">
            <a:avLst/>
          </a:prstGeom>
        </p:spPr>
        <p:txBody>
          <a:bodyPr wrap="square">
            <a:spAutoFit/>
          </a:bodyPr>
          <a:lstStyle/>
          <a:p>
            <a:pPr>
              <a:lnSpc>
                <a:spcPct val="107000"/>
              </a:lnSpc>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Mission Statements: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Utshob charity organization partners with Bangladeshi and other communities using a holistic, sustainable development model that equips poor children with the tools and skills they need to lift themselves out of poverty. We highly value giving them the opportunity to become contributing members of the community.</a:t>
            </a:r>
          </a:p>
          <a:p>
            <a:pPr marR="0" lvl="0" algn="just">
              <a:lnSpc>
                <a:spcPct val="107000"/>
              </a:lnSpc>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are committed to a culture of responsibility, dignity, and leading our community to promote and preserve our culture and language through social awareness. We accomplish this by providing a platform that acts as a catalyst to bring positive changes.</a:t>
            </a:r>
          </a:p>
        </p:txBody>
      </p:sp>
    </p:spTree>
    <p:extLst>
      <p:ext uri="{BB962C8B-B14F-4D97-AF65-F5344CB8AC3E}">
        <p14:creationId xmlns:p14="http://schemas.microsoft.com/office/powerpoint/2010/main" val="20819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668" y="164783"/>
            <a:ext cx="10131425" cy="719138"/>
          </a:xfrm>
        </p:spPr>
        <p:txBody>
          <a:bodyPr/>
          <a:lstStyle/>
          <a:p>
            <a:pPr algn="ctr"/>
            <a:r>
              <a:rPr lang="en-US" b="1" dirty="0">
                <a:solidFill>
                  <a:srgbClr val="00B050"/>
                </a:solidFill>
              </a:rPr>
              <a:t>Our VISION</a:t>
            </a:r>
          </a:p>
        </p:txBody>
      </p:sp>
      <p:sp>
        <p:nvSpPr>
          <p:cNvPr id="3" name="Content Placeholder 2"/>
          <p:cNvSpPr>
            <a:spLocks noGrp="1"/>
          </p:cNvSpPr>
          <p:nvPr>
            <p:ph idx="1"/>
          </p:nvPr>
        </p:nvSpPr>
        <p:spPr>
          <a:xfrm>
            <a:off x="492761" y="894083"/>
            <a:ext cx="11387137" cy="5303518"/>
          </a:xfrm>
        </p:spPr>
        <p:txBody>
          <a:bodyPr>
            <a:normAutofit/>
          </a:bodyPr>
          <a:lstStyle/>
          <a:p>
            <a:pPr defTabSz="914400">
              <a:spcAft>
                <a:spcPts val="0"/>
              </a:spcAft>
              <a:buClrTx/>
              <a:buSzTx/>
            </a:pPr>
            <a:endParaRPr lang="en-US" sz="2800" dirty="0">
              <a:solidFill>
                <a:srgbClr val="002060"/>
              </a:solidFill>
            </a:endParaRPr>
          </a:p>
          <a:p>
            <a:pPr defTabSz="914400">
              <a:spcAft>
                <a:spcPts val="0"/>
              </a:spcAft>
              <a:buClrTx/>
              <a:buSzTx/>
            </a:pPr>
            <a:r>
              <a:rPr lang="en-US" sz="2800" dirty="0">
                <a:solidFill>
                  <a:srgbClr val="002060"/>
                </a:solidFill>
              </a:rPr>
              <a:t>Provide scholarship assistance to financially challenged but academically brilliant students </a:t>
            </a:r>
          </a:p>
          <a:p>
            <a:pPr marL="0" indent="0" defTabSz="914400">
              <a:spcAft>
                <a:spcPts val="0"/>
              </a:spcAft>
              <a:buClrTx/>
              <a:buSzTx/>
              <a:buNone/>
            </a:pPr>
            <a:endParaRPr lang="en-US" sz="2800" dirty="0">
              <a:solidFill>
                <a:srgbClr val="002060"/>
              </a:solidFill>
            </a:endParaRPr>
          </a:p>
          <a:p>
            <a:pPr defTabSz="914400">
              <a:spcAft>
                <a:spcPts val="0"/>
              </a:spcAft>
              <a:buClrTx/>
              <a:buSzTx/>
            </a:pPr>
            <a:r>
              <a:rPr lang="en-US" sz="2800" dirty="0">
                <a:solidFill>
                  <a:srgbClr val="002060"/>
                </a:solidFill>
              </a:rPr>
              <a:t>Provide free food and shelter to the poor, orphanage  and homeless communities</a:t>
            </a:r>
          </a:p>
          <a:p>
            <a:pPr marL="0" indent="0" defTabSz="914400">
              <a:spcAft>
                <a:spcPts val="0"/>
              </a:spcAft>
              <a:buClrTx/>
              <a:buSzTx/>
              <a:buNone/>
            </a:pPr>
            <a:endParaRPr lang="en-US" sz="2800" dirty="0">
              <a:solidFill>
                <a:srgbClr val="002060"/>
              </a:solidFill>
            </a:endParaRPr>
          </a:p>
          <a:p>
            <a:pPr defTabSz="914400">
              <a:spcAft>
                <a:spcPts val="0"/>
              </a:spcAft>
              <a:buClrTx/>
              <a:buSzTx/>
            </a:pPr>
            <a:r>
              <a:rPr lang="en-US" sz="2800" dirty="0">
                <a:solidFill>
                  <a:srgbClr val="002060"/>
                </a:solidFill>
              </a:rPr>
              <a:t>Provide a sustainable charity model when appropriate.</a:t>
            </a:r>
          </a:p>
          <a:p>
            <a:pPr marL="0" indent="0" defTabSz="914400">
              <a:spcAft>
                <a:spcPts val="0"/>
              </a:spcAft>
              <a:buClrTx/>
              <a:buSzTx/>
              <a:buNone/>
            </a:pPr>
            <a:endParaRPr lang="en-US" sz="2800" dirty="0">
              <a:solidFill>
                <a:srgbClr val="002060"/>
              </a:solidFill>
            </a:endParaRPr>
          </a:p>
          <a:p>
            <a:pPr defTabSz="914400">
              <a:spcAft>
                <a:spcPts val="0"/>
              </a:spcAft>
              <a:buClrTx/>
              <a:buSzTx/>
            </a:pPr>
            <a:r>
              <a:rPr lang="en-US" sz="2800" dirty="0">
                <a:solidFill>
                  <a:srgbClr val="002060"/>
                </a:solidFill>
              </a:rPr>
              <a:t>Encourage communication and collaboration among similar minded organizations serving Bangladesh and US communities. </a:t>
            </a:r>
          </a:p>
          <a:p>
            <a:pPr marL="0" indent="0" defTabSz="914400">
              <a:spcAft>
                <a:spcPts val="0"/>
              </a:spcAft>
              <a:buClrTx/>
              <a:buSzTx/>
              <a:buNone/>
            </a:pPr>
            <a:endParaRPr lang="en-US" sz="2800" dirty="0">
              <a:solidFill>
                <a:srgbClr val="002060"/>
              </a:solidFill>
            </a:endParaRPr>
          </a:p>
          <a:p>
            <a:pPr defTabSz="914400">
              <a:spcAft>
                <a:spcPts val="0"/>
              </a:spcAft>
              <a:buClrTx/>
              <a:buSzTx/>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4535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089" y="35365"/>
            <a:ext cx="5483049" cy="1456267"/>
          </a:xfrm>
        </p:spPr>
        <p:txBody>
          <a:bodyPr>
            <a:normAutofit fontScale="90000"/>
          </a:bodyPr>
          <a:lstStyle/>
          <a:p>
            <a:r>
              <a:rPr lang="en-US" b="1" dirty="0" err="1">
                <a:solidFill>
                  <a:srgbClr val="00B050"/>
                </a:solidFill>
              </a:rPr>
              <a:t>Manab</a:t>
            </a:r>
            <a:r>
              <a:rPr lang="en-US" b="1" dirty="0">
                <a:solidFill>
                  <a:srgbClr val="00B050"/>
                </a:solidFill>
              </a:rPr>
              <a:t> </a:t>
            </a:r>
            <a:r>
              <a:rPr lang="en-US" b="1" dirty="0" err="1">
                <a:solidFill>
                  <a:srgbClr val="00B050"/>
                </a:solidFill>
              </a:rPr>
              <a:t>kalyankami</a:t>
            </a:r>
            <a:r>
              <a:rPr lang="en-US" b="1" dirty="0">
                <a:solidFill>
                  <a:srgbClr val="00B050"/>
                </a:solidFill>
              </a:rPr>
              <a:t> </a:t>
            </a:r>
            <a:r>
              <a:rPr lang="en-US" b="1" dirty="0" err="1">
                <a:solidFill>
                  <a:srgbClr val="00B050"/>
                </a:solidFill>
              </a:rPr>
              <a:t>anathalaya</a:t>
            </a:r>
            <a:r>
              <a:rPr lang="en-US" b="1" dirty="0">
                <a:solidFill>
                  <a:srgbClr val="00B050"/>
                </a:solidFill>
              </a:rPr>
              <a:t>(</a:t>
            </a:r>
            <a:r>
              <a:rPr lang="en-US" b="1" dirty="0" err="1">
                <a:solidFill>
                  <a:srgbClr val="00B050"/>
                </a:solidFill>
              </a:rPr>
              <a:t>orphangae</a:t>
            </a:r>
            <a:r>
              <a:rPr lang="en-US" b="1" dirty="0">
                <a:solidFill>
                  <a:srgbClr val="00B050"/>
                </a:solidFill>
              </a:rPr>
              <a:t>), </a:t>
            </a:r>
            <a:r>
              <a:rPr lang="en-US" sz="2700" b="1" dirty="0">
                <a:solidFill>
                  <a:srgbClr val="00B050"/>
                </a:solidFill>
              </a:rPr>
              <a:t>NETROKONA, BANGLADESH</a:t>
            </a:r>
            <a:endParaRPr lang="en-US" b="1" dirty="0">
              <a:solidFill>
                <a:srgbClr val="00B050"/>
              </a:solidFill>
            </a:endParaRPr>
          </a:p>
        </p:txBody>
      </p:sp>
      <p:sp>
        <p:nvSpPr>
          <p:cNvPr id="8" name="Content Placeholder 2">
            <a:extLst>
              <a:ext uri="{FF2B5EF4-FFF2-40B4-BE49-F238E27FC236}">
                <a16:creationId xmlns:a16="http://schemas.microsoft.com/office/drawing/2014/main" id="{52332909-7735-43DC-B26B-5BD479A6CACB}"/>
              </a:ext>
            </a:extLst>
          </p:cNvPr>
          <p:cNvSpPr txBox="1">
            <a:spLocks/>
          </p:cNvSpPr>
          <p:nvPr/>
        </p:nvSpPr>
        <p:spPr>
          <a:xfrm>
            <a:off x="233263" y="2466572"/>
            <a:ext cx="11725473" cy="4005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spcAft>
                <a:spcPts val="0"/>
              </a:spcAft>
              <a:buNone/>
            </a:pPr>
            <a:r>
              <a:rPr lang="en-US" sz="2800" dirty="0">
                <a:solidFill>
                  <a:srgbClr val="002060"/>
                </a:solidFill>
              </a:rPr>
              <a:t>UTSHOB was considering some target based charitable activities that will self-sustain over the years. This orphanage is located at Netrokona, Bangladesh has 112 orphan students. The Ashram was looking some monetary support and directives. UTSHOB contributed money to purchase two Australian Cows for the Ashram. Selling  milk  from these cows helps the orphanage to support up to 5    student’s expenses and  their nutrition. Our future goal also to support these students current education, their accommodation, as well as mentoring them to choose right path in their career. UTSHOB is considering to expand this project to the next level by providing direct scholarships to some of the students going higher for education. </a:t>
            </a:r>
          </a:p>
        </p:txBody>
      </p:sp>
      <p:pic>
        <p:nvPicPr>
          <p:cNvPr id="5" name="Picture 4" descr="A group of people standing in front of a crowd posing for the camera&#10;&#10;Description automatically generated">
            <a:extLst>
              <a:ext uri="{FF2B5EF4-FFF2-40B4-BE49-F238E27FC236}">
                <a16:creationId xmlns:a16="http://schemas.microsoft.com/office/drawing/2014/main" id="{A845AD45-CEE3-6942-9693-ED061B3916D5}"/>
              </a:ext>
            </a:extLst>
          </p:cNvPr>
          <p:cNvPicPr>
            <a:picLocks noChangeAspect="1"/>
          </p:cNvPicPr>
          <p:nvPr/>
        </p:nvPicPr>
        <p:blipFill>
          <a:blip r:embed="rId4"/>
          <a:stretch>
            <a:fillRect/>
          </a:stretch>
        </p:blipFill>
        <p:spPr>
          <a:xfrm>
            <a:off x="8115301" y="35365"/>
            <a:ext cx="3557587" cy="2155588"/>
          </a:xfrm>
          <a:prstGeom prst="rect">
            <a:avLst/>
          </a:prstGeom>
        </p:spPr>
      </p:pic>
    </p:spTree>
    <p:extLst>
      <p:ext uri="{BB962C8B-B14F-4D97-AF65-F5344CB8AC3E}">
        <p14:creationId xmlns:p14="http://schemas.microsoft.com/office/powerpoint/2010/main" val="13192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0690" y="2281083"/>
            <a:ext cx="11353799" cy="4576917"/>
          </a:xfrm>
        </p:spPr>
        <p:txBody>
          <a:bodyPr>
            <a:noAutofit/>
          </a:bodyPr>
          <a:lstStyle/>
          <a:p>
            <a:pPr algn="just"/>
            <a:r>
              <a:rPr lang="en-US" sz="2800" dirty="0">
                <a:solidFill>
                  <a:srgbClr val="7030A0"/>
                </a:solidFill>
              </a:rPr>
              <a:t>Funds spent: US$</a:t>
            </a:r>
            <a:r>
              <a:rPr lang="en-US" sz="2800" b="1" dirty="0">
                <a:solidFill>
                  <a:srgbClr val="7030A0"/>
                </a:solidFill>
              </a:rPr>
              <a:t>2,740 to buy an Australian cow with a calf. </a:t>
            </a:r>
          </a:p>
          <a:p>
            <a:pPr algn="just"/>
            <a:r>
              <a:rPr lang="en-US" sz="2800" b="1" u="sng" dirty="0">
                <a:solidFill>
                  <a:srgbClr val="7030A0"/>
                </a:solidFill>
              </a:rPr>
              <a:t>Objective:</a:t>
            </a:r>
            <a:r>
              <a:rPr lang="en-US" sz="2800" dirty="0">
                <a:solidFill>
                  <a:srgbClr val="7030A0"/>
                </a:solidFill>
              </a:rPr>
              <a:t> To establish a dairy firm which will act as a self-sustaining model  for income source for the orphanage and as well as it will train students and will help to develop responsibilities. </a:t>
            </a:r>
          </a:p>
          <a:p>
            <a:pPr algn="just"/>
            <a:r>
              <a:rPr lang="en-US" sz="2800" b="1" u="sng" dirty="0">
                <a:solidFill>
                  <a:srgbClr val="7030A0"/>
                </a:solidFill>
              </a:rPr>
              <a:t>Future goals</a:t>
            </a:r>
            <a:r>
              <a:rPr lang="en-US" sz="2800" b="1" dirty="0">
                <a:solidFill>
                  <a:srgbClr val="7030A0"/>
                </a:solidFill>
              </a:rPr>
              <a:t>:  </a:t>
            </a:r>
          </a:p>
          <a:p>
            <a:pPr algn="just"/>
            <a:r>
              <a:rPr lang="en-US" sz="2800" dirty="0">
                <a:solidFill>
                  <a:srgbClr val="7030A0"/>
                </a:solidFill>
              </a:rPr>
              <a:t>Establish a plan to guide these students after they leave the Orphanage and enter job market.</a:t>
            </a:r>
          </a:p>
          <a:p>
            <a:pPr algn="just"/>
            <a:r>
              <a:rPr lang="en-US" sz="2800" dirty="0">
                <a:solidFill>
                  <a:srgbClr val="7030A0"/>
                </a:solidFill>
              </a:rPr>
              <a:t>To establish a telemedicine center which will provide primary care services including diabetic center, hypertension center and specialty consultation and guidance. Utshob has a plan to establish a state of art medical clinic including basic labs facility in near future. </a:t>
            </a:r>
          </a:p>
          <a:p>
            <a:pPr algn="just"/>
            <a:endParaRPr lang="en-US" sz="2800" dirty="0"/>
          </a:p>
        </p:txBody>
      </p:sp>
      <p:sp>
        <p:nvSpPr>
          <p:cNvPr id="4" name="Title 1">
            <a:extLst>
              <a:ext uri="{FF2B5EF4-FFF2-40B4-BE49-F238E27FC236}">
                <a16:creationId xmlns:a16="http://schemas.microsoft.com/office/drawing/2014/main" id="{44A785A1-2ACA-7644-9F0C-150D73ED2F29}"/>
              </a:ext>
            </a:extLst>
          </p:cNvPr>
          <p:cNvSpPr>
            <a:spLocks noGrp="1"/>
          </p:cNvSpPr>
          <p:nvPr>
            <p:ph type="title"/>
          </p:nvPr>
        </p:nvSpPr>
        <p:spPr>
          <a:xfrm>
            <a:off x="316089" y="35365"/>
            <a:ext cx="11328400" cy="1456267"/>
          </a:xfrm>
        </p:spPr>
        <p:txBody>
          <a:bodyPr>
            <a:normAutofit/>
          </a:bodyPr>
          <a:lstStyle/>
          <a:p>
            <a:r>
              <a:rPr lang="en-US" b="1" dirty="0" err="1">
                <a:solidFill>
                  <a:srgbClr val="00B050"/>
                </a:solidFill>
              </a:rPr>
              <a:t>Manab</a:t>
            </a:r>
            <a:r>
              <a:rPr lang="en-US" b="1" dirty="0">
                <a:solidFill>
                  <a:srgbClr val="00B050"/>
                </a:solidFill>
              </a:rPr>
              <a:t> </a:t>
            </a:r>
            <a:r>
              <a:rPr lang="en-US" b="1" dirty="0" err="1">
                <a:solidFill>
                  <a:srgbClr val="00B050"/>
                </a:solidFill>
              </a:rPr>
              <a:t>kalyankami</a:t>
            </a:r>
            <a:r>
              <a:rPr lang="en-US" b="1" dirty="0">
                <a:solidFill>
                  <a:srgbClr val="00B050"/>
                </a:solidFill>
              </a:rPr>
              <a:t> </a:t>
            </a:r>
            <a:r>
              <a:rPr lang="en-US" b="1" dirty="0" err="1">
                <a:solidFill>
                  <a:srgbClr val="00B050"/>
                </a:solidFill>
              </a:rPr>
              <a:t>anathalaya</a:t>
            </a:r>
            <a:r>
              <a:rPr lang="en-US" b="1" dirty="0">
                <a:solidFill>
                  <a:srgbClr val="00B050"/>
                </a:solidFill>
              </a:rPr>
              <a:t>(</a:t>
            </a:r>
            <a:r>
              <a:rPr lang="en-US" b="1" dirty="0" err="1">
                <a:solidFill>
                  <a:srgbClr val="00B050"/>
                </a:solidFill>
              </a:rPr>
              <a:t>orphangae</a:t>
            </a:r>
            <a:r>
              <a:rPr lang="en-US" b="1" dirty="0">
                <a:solidFill>
                  <a:srgbClr val="00B050"/>
                </a:solidFill>
              </a:rPr>
              <a:t>), </a:t>
            </a:r>
            <a:r>
              <a:rPr lang="en-US" sz="2700" b="1" dirty="0">
                <a:solidFill>
                  <a:srgbClr val="00B050"/>
                </a:solidFill>
              </a:rPr>
              <a:t>NETROKONA, BANGLADESH</a:t>
            </a:r>
            <a:endParaRPr lang="en-US" b="1" dirty="0">
              <a:solidFill>
                <a:srgbClr val="00B050"/>
              </a:solidFill>
            </a:endParaRPr>
          </a:p>
        </p:txBody>
      </p:sp>
    </p:spTree>
    <p:extLst>
      <p:ext uri="{BB962C8B-B14F-4D97-AF65-F5344CB8AC3E}">
        <p14:creationId xmlns:p14="http://schemas.microsoft.com/office/powerpoint/2010/main" val="117568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6695" y="-10160"/>
            <a:ext cx="4646346" cy="734060"/>
          </a:xfrm>
        </p:spPr>
        <p:txBody>
          <a:bodyPr>
            <a:noAutofit/>
          </a:bodyPr>
          <a:lstStyle/>
          <a:p>
            <a:r>
              <a:rPr lang="en-US" sz="2400" b="1" dirty="0">
                <a:solidFill>
                  <a:srgbClr val="00B050"/>
                </a:solidFill>
              </a:rPr>
              <a:t>Nayan yOGI’s ORPHANAGE ASHRAM, </a:t>
            </a:r>
            <a:r>
              <a:rPr lang="en-US" sz="1800" b="1" dirty="0">
                <a:solidFill>
                  <a:srgbClr val="00B050"/>
                </a:solidFill>
              </a:rPr>
              <a:t>NETROKONA, BANGLADESH</a:t>
            </a:r>
            <a:endParaRPr lang="en-US" sz="2400" b="1" dirty="0">
              <a:solidFill>
                <a:srgbClr val="00B050"/>
              </a:solidFill>
            </a:endParaRPr>
          </a:p>
        </p:txBody>
      </p:sp>
      <p:pic>
        <p:nvPicPr>
          <p:cNvPr id="5" name="Picture 4" descr="UTSHOB member Reba Paul With Orphanage Children.">
            <a:extLst>
              <a:ext uri="{FF2B5EF4-FFF2-40B4-BE49-F238E27FC236}">
                <a16:creationId xmlns:a16="http://schemas.microsoft.com/office/drawing/2014/main" id="{D0079CD8-C220-4BA2-8FD1-E5C846465BB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22277" y="723900"/>
            <a:ext cx="4064000" cy="2705100"/>
          </a:xfrm>
          <a:prstGeom prst="rect">
            <a:avLst/>
          </a:prstGeom>
        </p:spPr>
      </p:pic>
      <p:sp>
        <p:nvSpPr>
          <p:cNvPr id="6" name="TextBox 5">
            <a:extLst>
              <a:ext uri="{FF2B5EF4-FFF2-40B4-BE49-F238E27FC236}">
                <a16:creationId xmlns:a16="http://schemas.microsoft.com/office/drawing/2014/main" id="{D446CAA9-242B-4FC4-ACDA-19389503D27B}"/>
              </a:ext>
            </a:extLst>
          </p:cNvPr>
          <p:cNvSpPr txBox="1"/>
          <p:nvPr/>
        </p:nvSpPr>
        <p:spPr>
          <a:xfrm>
            <a:off x="61199" y="77569"/>
            <a:ext cx="4063999" cy="646331"/>
          </a:xfrm>
          <a:prstGeom prst="rect">
            <a:avLst/>
          </a:prstGeom>
          <a:noFill/>
        </p:spPr>
        <p:txBody>
          <a:bodyPr wrap="square" rtlCol="0">
            <a:spAutoFit/>
          </a:bodyPr>
          <a:lstStyle/>
          <a:p>
            <a:r>
              <a:rPr lang="en-US" dirty="0">
                <a:solidFill>
                  <a:schemeClr val="accent6">
                    <a:lumMod val="75000"/>
                  </a:schemeClr>
                </a:solidFill>
              </a:rPr>
              <a:t>UTSHOB member Reba Paul vising children at Ashram</a:t>
            </a:r>
          </a:p>
        </p:txBody>
      </p:sp>
      <p:pic>
        <p:nvPicPr>
          <p:cNvPr id="10" name="Picture 9" descr="A person standing next to a cow&#10;&#10;Description automatically generated">
            <a:extLst>
              <a:ext uri="{FF2B5EF4-FFF2-40B4-BE49-F238E27FC236}">
                <a16:creationId xmlns:a16="http://schemas.microsoft.com/office/drawing/2014/main" id="{1F9D48B7-CDFC-4457-B5E8-65E03B0FC179}"/>
              </a:ext>
            </a:extLst>
          </p:cNvPr>
          <p:cNvPicPr>
            <a:picLocks noChangeAspect="1"/>
          </p:cNvPicPr>
          <p:nvPr/>
        </p:nvPicPr>
        <p:blipFill>
          <a:blip r:embed="rId5"/>
          <a:stretch>
            <a:fillRect/>
          </a:stretch>
        </p:blipFill>
        <p:spPr>
          <a:xfrm>
            <a:off x="4433463" y="646331"/>
            <a:ext cx="4249990" cy="2705100"/>
          </a:xfrm>
          <a:prstGeom prst="rect">
            <a:avLst/>
          </a:prstGeom>
        </p:spPr>
      </p:pic>
      <p:sp>
        <p:nvSpPr>
          <p:cNvPr id="11" name="TextBox 10">
            <a:extLst>
              <a:ext uri="{FF2B5EF4-FFF2-40B4-BE49-F238E27FC236}">
                <a16:creationId xmlns:a16="http://schemas.microsoft.com/office/drawing/2014/main" id="{5F739038-56ED-4BB5-8BE8-0295E767CB5C}"/>
              </a:ext>
            </a:extLst>
          </p:cNvPr>
          <p:cNvSpPr txBox="1"/>
          <p:nvPr/>
        </p:nvSpPr>
        <p:spPr>
          <a:xfrm>
            <a:off x="4308080" y="-32294"/>
            <a:ext cx="4063999" cy="646331"/>
          </a:xfrm>
          <a:prstGeom prst="rect">
            <a:avLst/>
          </a:prstGeom>
          <a:noFill/>
        </p:spPr>
        <p:txBody>
          <a:bodyPr wrap="square" rtlCol="0">
            <a:spAutoFit/>
          </a:bodyPr>
          <a:lstStyle/>
          <a:p>
            <a:r>
              <a:rPr lang="en-US" dirty="0">
                <a:solidFill>
                  <a:schemeClr val="accent6">
                    <a:lumMod val="75000"/>
                  </a:schemeClr>
                </a:solidFill>
              </a:rPr>
              <a:t>UTSHOB’s President Dr. Probir  Paul vising cows at Ashram’s Dairy Farm project</a:t>
            </a:r>
          </a:p>
        </p:txBody>
      </p:sp>
      <p:pic>
        <p:nvPicPr>
          <p:cNvPr id="13" name="Picture 12" descr="A group of people standing in front of a crowd posing for the camera&#10;&#10;Description automatically generated">
            <a:extLst>
              <a:ext uri="{FF2B5EF4-FFF2-40B4-BE49-F238E27FC236}">
                <a16:creationId xmlns:a16="http://schemas.microsoft.com/office/drawing/2014/main" id="{97FDD0E6-424E-4337-9E31-82A6BCA3CD26}"/>
              </a:ext>
            </a:extLst>
          </p:cNvPr>
          <p:cNvPicPr>
            <a:picLocks noChangeAspect="1"/>
          </p:cNvPicPr>
          <p:nvPr/>
        </p:nvPicPr>
        <p:blipFill>
          <a:blip r:embed="rId6"/>
          <a:stretch>
            <a:fillRect/>
          </a:stretch>
        </p:blipFill>
        <p:spPr>
          <a:xfrm>
            <a:off x="56296" y="4317999"/>
            <a:ext cx="4064000" cy="2462431"/>
          </a:xfrm>
          <a:prstGeom prst="rect">
            <a:avLst/>
          </a:prstGeom>
        </p:spPr>
      </p:pic>
      <p:sp>
        <p:nvSpPr>
          <p:cNvPr id="14" name="TextBox 13">
            <a:extLst>
              <a:ext uri="{FF2B5EF4-FFF2-40B4-BE49-F238E27FC236}">
                <a16:creationId xmlns:a16="http://schemas.microsoft.com/office/drawing/2014/main" id="{AF0901A0-98FD-4E51-9AF2-4A3F68189DF7}"/>
              </a:ext>
            </a:extLst>
          </p:cNvPr>
          <p:cNvSpPr txBox="1"/>
          <p:nvPr/>
        </p:nvSpPr>
        <p:spPr>
          <a:xfrm>
            <a:off x="-4425" y="3429000"/>
            <a:ext cx="4190702" cy="923330"/>
          </a:xfrm>
          <a:prstGeom prst="rect">
            <a:avLst/>
          </a:prstGeom>
          <a:noFill/>
        </p:spPr>
        <p:txBody>
          <a:bodyPr wrap="square" rtlCol="0">
            <a:spAutoFit/>
          </a:bodyPr>
          <a:lstStyle/>
          <a:p>
            <a:r>
              <a:rPr lang="en-US" dirty="0">
                <a:solidFill>
                  <a:schemeClr val="accent6">
                    <a:lumMod val="75000"/>
                  </a:schemeClr>
                </a:solidFill>
              </a:rPr>
              <a:t>UTSHOB’s President and Executive members  Dr. Probir  Paul and Dr. Sajib Saha vising Children at Ashram</a:t>
            </a:r>
          </a:p>
        </p:txBody>
      </p:sp>
      <p:pic>
        <p:nvPicPr>
          <p:cNvPr id="16" name="Picture 15" descr="A group of people standing in a room&#10;&#10;Description automatically generated">
            <a:extLst>
              <a:ext uri="{FF2B5EF4-FFF2-40B4-BE49-F238E27FC236}">
                <a16:creationId xmlns:a16="http://schemas.microsoft.com/office/drawing/2014/main" id="{5D43AD03-D9D7-45A8-9F10-34AAA67090DC}"/>
              </a:ext>
            </a:extLst>
          </p:cNvPr>
          <p:cNvPicPr>
            <a:picLocks noChangeAspect="1"/>
          </p:cNvPicPr>
          <p:nvPr/>
        </p:nvPicPr>
        <p:blipFill>
          <a:blip r:embed="rId7"/>
          <a:stretch>
            <a:fillRect/>
          </a:stretch>
        </p:blipFill>
        <p:spPr>
          <a:xfrm>
            <a:off x="4526458" y="4155440"/>
            <a:ext cx="4064000" cy="2557582"/>
          </a:xfrm>
          <a:prstGeom prst="rect">
            <a:avLst/>
          </a:prstGeom>
        </p:spPr>
      </p:pic>
      <p:sp>
        <p:nvSpPr>
          <p:cNvPr id="17" name="TextBox 16">
            <a:extLst>
              <a:ext uri="{FF2B5EF4-FFF2-40B4-BE49-F238E27FC236}">
                <a16:creationId xmlns:a16="http://schemas.microsoft.com/office/drawing/2014/main" id="{88EEF89E-F343-4184-BEBD-489597341650}"/>
              </a:ext>
            </a:extLst>
          </p:cNvPr>
          <p:cNvSpPr txBox="1"/>
          <p:nvPr/>
        </p:nvSpPr>
        <p:spPr>
          <a:xfrm>
            <a:off x="4526458" y="3305781"/>
            <a:ext cx="4465260" cy="923330"/>
          </a:xfrm>
          <a:prstGeom prst="rect">
            <a:avLst/>
          </a:prstGeom>
          <a:noFill/>
        </p:spPr>
        <p:txBody>
          <a:bodyPr wrap="square" rtlCol="0">
            <a:spAutoFit/>
          </a:bodyPr>
          <a:lstStyle/>
          <a:p>
            <a:r>
              <a:rPr lang="en-US" dirty="0">
                <a:solidFill>
                  <a:schemeClr val="accent6">
                    <a:lumMod val="75000"/>
                  </a:schemeClr>
                </a:solidFill>
              </a:rPr>
              <a:t>UTSHOB’s member and executive members  Reba Paul Dr. Sajib Saha responding questions of the  Children at Ashram</a:t>
            </a:r>
          </a:p>
        </p:txBody>
      </p:sp>
      <p:sp>
        <p:nvSpPr>
          <p:cNvPr id="18" name="Title 1">
            <a:extLst>
              <a:ext uri="{FF2B5EF4-FFF2-40B4-BE49-F238E27FC236}">
                <a16:creationId xmlns:a16="http://schemas.microsoft.com/office/drawing/2014/main" id="{F806D894-5C9B-40E3-BBB7-290CC459891C}"/>
              </a:ext>
            </a:extLst>
          </p:cNvPr>
          <p:cNvSpPr txBox="1">
            <a:spLocks/>
          </p:cNvSpPr>
          <p:nvPr/>
        </p:nvSpPr>
        <p:spPr>
          <a:xfrm>
            <a:off x="8815298" y="614037"/>
            <a:ext cx="3254425" cy="5442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00B050"/>
                </a:solidFill>
              </a:rPr>
              <a:t>TIMELINE: FEB. 2019</a:t>
            </a:r>
          </a:p>
        </p:txBody>
      </p:sp>
    </p:spTree>
    <p:extLst>
      <p:ext uri="{BB962C8B-B14F-4D97-AF65-F5344CB8AC3E}">
        <p14:creationId xmlns:p14="http://schemas.microsoft.com/office/powerpoint/2010/main" val="79719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863"/>
            <a:ext cx="4199469" cy="2378959"/>
          </a:xfrm>
        </p:spPr>
        <p:txBody>
          <a:bodyPr>
            <a:normAutofit fontScale="90000"/>
          </a:bodyPr>
          <a:lstStyle/>
          <a:p>
            <a:r>
              <a:rPr lang="en-US" b="1" dirty="0" err="1">
                <a:solidFill>
                  <a:srgbClr val="00B050"/>
                </a:solidFill>
              </a:rPr>
              <a:t>VIbaKANAnDA</a:t>
            </a:r>
            <a:r>
              <a:rPr lang="en-US" b="1" dirty="0">
                <a:solidFill>
                  <a:srgbClr val="00B050"/>
                </a:solidFill>
              </a:rPr>
              <a:t> </a:t>
            </a:r>
            <a:r>
              <a:rPr lang="en-US" b="1" dirty="0" err="1">
                <a:solidFill>
                  <a:srgbClr val="00B050"/>
                </a:solidFill>
              </a:rPr>
              <a:t>anathalaya</a:t>
            </a:r>
            <a:r>
              <a:rPr lang="en-US" b="1" dirty="0">
                <a:solidFill>
                  <a:srgbClr val="00B050"/>
                </a:solidFill>
              </a:rPr>
              <a:t> (orphanage), </a:t>
            </a:r>
            <a:r>
              <a:rPr lang="en-US" sz="2700" b="1" dirty="0">
                <a:solidFill>
                  <a:srgbClr val="00B050"/>
                </a:solidFill>
              </a:rPr>
              <a:t>KHAGRACHARI, BANGLADESH</a:t>
            </a:r>
            <a:endParaRPr lang="en-US" b="1" dirty="0">
              <a:solidFill>
                <a:srgbClr val="00B050"/>
              </a:solidFill>
            </a:endParaRPr>
          </a:p>
        </p:txBody>
      </p:sp>
      <p:sp>
        <p:nvSpPr>
          <p:cNvPr id="8" name="Content Placeholder 2">
            <a:extLst>
              <a:ext uri="{FF2B5EF4-FFF2-40B4-BE49-F238E27FC236}">
                <a16:creationId xmlns:a16="http://schemas.microsoft.com/office/drawing/2014/main" id="{52332909-7735-43DC-B26B-5BD479A6CACB}"/>
              </a:ext>
            </a:extLst>
          </p:cNvPr>
          <p:cNvSpPr txBox="1">
            <a:spLocks/>
          </p:cNvSpPr>
          <p:nvPr/>
        </p:nvSpPr>
        <p:spPr>
          <a:xfrm>
            <a:off x="233263" y="3065609"/>
            <a:ext cx="11725473" cy="364951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spcAft>
                <a:spcPts val="0"/>
              </a:spcAft>
              <a:buNone/>
            </a:pPr>
            <a:r>
              <a:rPr lang="en-US" sz="2800" dirty="0">
                <a:solidFill>
                  <a:srgbClr val="002060"/>
                </a:solidFill>
              </a:rPr>
              <a:t>UTSHOB was considering some target based charitable activities that will self-sustain over the years. Swami Vivekananda's orphanage Ashram at </a:t>
            </a:r>
            <a:r>
              <a:rPr lang="en-US" sz="2800" dirty="0" err="1">
                <a:solidFill>
                  <a:srgbClr val="002060"/>
                </a:solidFill>
              </a:rPr>
              <a:t>Khagrachari</a:t>
            </a:r>
            <a:r>
              <a:rPr lang="en-US" sz="2800" dirty="0">
                <a:solidFill>
                  <a:srgbClr val="002060"/>
                </a:solidFill>
              </a:rPr>
              <a:t>, Bangladesh has land, limited resources to maintain the charitable activities. This  Ashram has 20 orphan students. The Ashram was looking some monetary support and directives. UTSHOB contributed money to purchase 10 bunk beds, study desks, dining tables for these students, and help to construct a shade for cows and purchased two Australian cows. </a:t>
            </a:r>
          </a:p>
        </p:txBody>
      </p:sp>
      <p:pic>
        <p:nvPicPr>
          <p:cNvPr id="3" name="Picture 2">
            <a:extLst>
              <a:ext uri="{FF2B5EF4-FFF2-40B4-BE49-F238E27FC236}">
                <a16:creationId xmlns:a16="http://schemas.microsoft.com/office/drawing/2014/main" id="{CB44B960-B483-4072-82C8-EAE9F587A8F6}"/>
              </a:ext>
            </a:extLst>
          </p:cNvPr>
          <p:cNvPicPr>
            <a:picLocks noChangeAspect="1"/>
          </p:cNvPicPr>
          <p:nvPr/>
        </p:nvPicPr>
        <p:blipFill>
          <a:blip r:embed="rId4"/>
          <a:stretch>
            <a:fillRect/>
          </a:stretch>
        </p:blipFill>
        <p:spPr>
          <a:xfrm>
            <a:off x="8180640" y="0"/>
            <a:ext cx="4011360" cy="2984591"/>
          </a:xfrm>
          <a:prstGeom prst="rect">
            <a:avLst/>
          </a:prstGeom>
        </p:spPr>
      </p:pic>
      <p:pic>
        <p:nvPicPr>
          <p:cNvPr id="5" name="Picture 4">
            <a:extLst>
              <a:ext uri="{FF2B5EF4-FFF2-40B4-BE49-F238E27FC236}">
                <a16:creationId xmlns:a16="http://schemas.microsoft.com/office/drawing/2014/main" id="{3CDD3DD9-0513-445A-8635-76940AB5C931}"/>
              </a:ext>
            </a:extLst>
          </p:cNvPr>
          <p:cNvPicPr>
            <a:picLocks noChangeAspect="1"/>
          </p:cNvPicPr>
          <p:nvPr/>
        </p:nvPicPr>
        <p:blipFill>
          <a:blip r:embed="rId5"/>
          <a:stretch>
            <a:fillRect/>
          </a:stretch>
        </p:blipFill>
        <p:spPr>
          <a:xfrm>
            <a:off x="4297369" y="-63178"/>
            <a:ext cx="3785369" cy="3110945"/>
          </a:xfrm>
          <a:prstGeom prst="rect">
            <a:avLst/>
          </a:prstGeom>
        </p:spPr>
      </p:pic>
    </p:spTree>
    <p:extLst>
      <p:ext uri="{BB962C8B-B14F-4D97-AF65-F5344CB8AC3E}">
        <p14:creationId xmlns:p14="http://schemas.microsoft.com/office/powerpoint/2010/main" val="96195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0690" y="959555"/>
            <a:ext cx="11353799" cy="4938890"/>
          </a:xfrm>
        </p:spPr>
        <p:txBody>
          <a:bodyPr>
            <a:noAutofit/>
          </a:bodyPr>
          <a:lstStyle/>
          <a:p>
            <a:pPr algn="just"/>
            <a:r>
              <a:rPr lang="en-US" sz="2800" dirty="0">
                <a:solidFill>
                  <a:srgbClr val="7030A0"/>
                </a:solidFill>
              </a:rPr>
              <a:t>Funds spent: US$</a:t>
            </a:r>
            <a:r>
              <a:rPr lang="en-US" sz="2800" b="1" dirty="0">
                <a:solidFill>
                  <a:srgbClr val="7030A0"/>
                </a:solidFill>
              </a:rPr>
              <a:t>2,200 to buy 10 bunk beds and build a place for cows. </a:t>
            </a:r>
          </a:p>
          <a:p>
            <a:pPr algn="just"/>
            <a:r>
              <a:rPr lang="en-US" sz="2800" b="1" u="sng" dirty="0">
                <a:solidFill>
                  <a:srgbClr val="7030A0"/>
                </a:solidFill>
              </a:rPr>
              <a:t>Objective:</a:t>
            </a:r>
            <a:r>
              <a:rPr lang="en-US" sz="2800" dirty="0">
                <a:solidFill>
                  <a:srgbClr val="7030A0"/>
                </a:solidFill>
              </a:rPr>
              <a:t> To establish a dairy firm which will act as a self-sustaining model  for income source for the orphanage and as well as it will train students and will help to develop responsibilities.</a:t>
            </a:r>
          </a:p>
          <a:p>
            <a:pPr marL="0" indent="0" algn="just">
              <a:buNone/>
            </a:pPr>
            <a:r>
              <a:rPr lang="en-US" sz="2800" dirty="0">
                <a:solidFill>
                  <a:srgbClr val="7030A0"/>
                </a:solidFill>
              </a:rPr>
              <a:t> </a:t>
            </a:r>
          </a:p>
          <a:p>
            <a:pPr marL="0" indent="0" algn="just">
              <a:buNone/>
            </a:pPr>
            <a:endParaRPr lang="en-US" sz="2800" dirty="0">
              <a:solidFill>
                <a:srgbClr val="7030A0"/>
              </a:solidFill>
            </a:endParaRPr>
          </a:p>
          <a:p>
            <a:pPr algn="just"/>
            <a:r>
              <a:rPr lang="en-US" sz="2800" b="1" u="sng" dirty="0">
                <a:solidFill>
                  <a:srgbClr val="7030A0"/>
                </a:solidFill>
              </a:rPr>
              <a:t>Future goals</a:t>
            </a:r>
            <a:r>
              <a:rPr lang="en-US" sz="2800" b="1" dirty="0">
                <a:solidFill>
                  <a:srgbClr val="7030A0"/>
                </a:solidFill>
              </a:rPr>
              <a:t>:  </a:t>
            </a:r>
          </a:p>
          <a:p>
            <a:pPr algn="just"/>
            <a:r>
              <a:rPr lang="en-US" sz="2800" dirty="0">
                <a:solidFill>
                  <a:srgbClr val="7030A0"/>
                </a:solidFill>
              </a:rPr>
              <a:t>Establish a plan to guide these students after they leave the Orphanage and enter job market.</a:t>
            </a:r>
          </a:p>
          <a:p>
            <a:pPr algn="just"/>
            <a:endParaRPr lang="en-US" sz="2800" dirty="0"/>
          </a:p>
        </p:txBody>
      </p:sp>
      <p:sp>
        <p:nvSpPr>
          <p:cNvPr id="6" name="Title 1"/>
          <p:cNvSpPr>
            <a:spLocks noGrp="1"/>
          </p:cNvSpPr>
          <p:nvPr>
            <p:ph type="title"/>
          </p:nvPr>
        </p:nvSpPr>
        <p:spPr>
          <a:xfrm>
            <a:off x="547511" y="146756"/>
            <a:ext cx="11353799" cy="632177"/>
          </a:xfrm>
        </p:spPr>
        <p:txBody>
          <a:bodyPr>
            <a:normAutofit fontScale="90000"/>
          </a:bodyPr>
          <a:lstStyle/>
          <a:p>
            <a:r>
              <a:rPr lang="en-US" b="1" dirty="0">
                <a:solidFill>
                  <a:srgbClr val="00B050"/>
                </a:solidFill>
              </a:rPr>
              <a:t>SWAMI VIVEKANADA ORPHANAGE ASHRAM, </a:t>
            </a:r>
            <a:r>
              <a:rPr lang="en-US" sz="2700" b="1" dirty="0">
                <a:solidFill>
                  <a:srgbClr val="00B050"/>
                </a:solidFill>
              </a:rPr>
              <a:t>KHAGRACHARI, BANGLADESH</a:t>
            </a:r>
            <a:endParaRPr lang="en-US" b="1" dirty="0">
              <a:solidFill>
                <a:srgbClr val="00B050"/>
              </a:solidFill>
            </a:endParaRPr>
          </a:p>
        </p:txBody>
      </p:sp>
    </p:spTree>
    <p:extLst>
      <p:ext uri="{BB962C8B-B14F-4D97-AF65-F5344CB8AC3E}">
        <p14:creationId xmlns:p14="http://schemas.microsoft.com/office/powerpoint/2010/main" val="399420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6695" y="-10160"/>
            <a:ext cx="4646346" cy="734060"/>
          </a:xfrm>
        </p:spPr>
        <p:txBody>
          <a:bodyPr>
            <a:noAutofit/>
          </a:bodyPr>
          <a:lstStyle/>
          <a:p>
            <a:r>
              <a:rPr lang="en-US" sz="2400" b="1" dirty="0">
                <a:solidFill>
                  <a:srgbClr val="00B050"/>
                </a:solidFill>
              </a:rPr>
              <a:t>VIVEKANANDA ORPHANAGE ASHRAM, </a:t>
            </a:r>
            <a:r>
              <a:rPr lang="en-US" sz="1800" b="1" dirty="0">
                <a:solidFill>
                  <a:srgbClr val="00B050"/>
                </a:solidFill>
              </a:rPr>
              <a:t>CHITTAGONG, BANGLADESH</a:t>
            </a:r>
            <a:endParaRPr lang="en-US" sz="2400" b="1" dirty="0">
              <a:solidFill>
                <a:srgbClr val="00B050"/>
              </a:solidFill>
            </a:endParaRPr>
          </a:p>
        </p:txBody>
      </p:sp>
      <p:sp>
        <p:nvSpPr>
          <p:cNvPr id="6" name="TextBox 5">
            <a:extLst>
              <a:ext uri="{FF2B5EF4-FFF2-40B4-BE49-F238E27FC236}">
                <a16:creationId xmlns:a16="http://schemas.microsoft.com/office/drawing/2014/main" id="{D446CAA9-242B-4FC4-ACDA-19389503D27B}"/>
              </a:ext>
            </a:extLst>
          </p:cNvPr>
          <p:cNvSpPr txBox="1"/>
          <p:nvPr/>
        </p:nvSpPr>
        <p:spPr>
          <a:xfrm>
            <a:off x="61199" y="290871"/>
            <a:ext cx="32916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25247">
                    <a:lumMod val="75000"/>
                  </a:srgbClr>
                </a:solidFill>
                <a:effectLst/>
                <a:uLnTx/>
                <a:uFillTx/>
                <a:latin typeface="Calibri" panose="020F0502020204030204"/>
                <a:ea typeface="+mn-ea"/>
                <a:cs typeface="+mn-cs"/>
              </a:rPr>
              <a:t>children at Ashram</a:t>
            </a:r>
          </a:p>
        </p:txBody>
      </p:sp>
      <p:sp>
        <p:nvSpPr>
          <p:cNvPr id="11" name="TextBox 10">
            <a:extLst>
              <a:ext uri="{FF2B5EF4-FFF2-40B4-BE49-F238E27FC236}">
                <a16:creationId xmlns:a16="http://schemas.microsoft.com/office/drawing/2014/main" id="{5F739038-56ED-4BB5-8BE8-0295E767CB5C}"/>
              </a:ext>
            </a:extLst>
          </p:cNvPr>
          <p:cNvSpPr txBox="1"/>
          <p:nvPr/>
        </p:nvSpPr>
        <p:spPr>
          <a:xfrm>
            <a:off x="4466997" y="89666"/>
            <a:ext cx="40639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25247">
                    <a:lumMod val="75000"/>
                  </a:srgbClr>
                </a:solidFill>
                <a:effectLst/>
                <a:uLnTx/>
                <a:uFillTx/>
                <a:latin typeface="Calibri" panose="020F0502020204030204"/>
                <a:ea typeface="+mn-ea"/>
                <a:cs typeface="+mn-cs"/>
              </a:rPr>
              <a:t>Utshob bought cows </a:t>
            </a:r>
            <a:r>
              <a:rPr lang="en-US" dirty="0">
                <a:solidFill>
                  <a:srgbClr val="E25247">
                    <a:lumMod val="75000"/>
                  </a:srgbClr>
                </a:solidFill>
                <a:latin typeface="Calibri" panose="020F0502020204030204"/>
              </a:rPr>
              <a:t>for </a:t>
            </a:r>
            <a:r>
              <a:rPr kumimoji="0" lang="en-US" sz="1800" b="0" i="0" u="none" strike="noStrike" kern="1200" cap="none" spc="0" normalizeH="0" baseline="0" noProof="0" dirty="0">
                <a:ln>
                  <a:noFill/>
                </a:ln>
                <a:solidFill>
                  <a:srgbClr val="E25247">
                    <a:lumMod val="75000"/>
                  </a:srgbClr>
                </a:solidFill>
                <a:effectLst/>
                <a:uLnTx/>
                <a:uFillTx/>
                <a:latin typeface="Calibri" panose="020F0502020204030204"/>
                <a:ea typeface="+mn-ea"/>
                <a:cs typeface="+mn-cs"/>
              </a:rPr>
              <a:t>Ashram’s Dairy Farm project</a:t>
            </a:r>
          </a:p>
        </p:txBody>
      </p:sp>
      <p:sp>
        <p:nvSpPr>
          <p:cNvPr id="14" name="TextBox 13">
            <a:extLst>
              <a:ext uri="{FF2B5EF4-FFF2-40B4-BE49-F238E27FC236}">
                <a16:creationId xmlns:a16="http://schemas.microsoft.com/office/drawing/2014/main" id="{AF0901A0-98FD-4E51-9AF2-4A3F68189DF7}"/>
              </a:ext>
            </a:extLst>
          </p:cNvPr>
          <p:cNvSpPr txBox="1"/>
          <p:nvPr/>
        </p:nvSpPr>
        <p:spPr>
          <a:xfrm>
            <a:off x="-4425" y="3429000"/>
            <a:ext cx="41907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25247">
                    <a:lumMod val="75000"/>
                  </a:srgbClr>
                </a:solidFill>
                <a:effectLst/>
                <a:uLnTx/>
                <a:uFillTx/>
                <a:latin typeface="Calibri" panose="020F0502020204030204"/>
                <a:ea typeface="+mn-ea"/>
                <a:cs typeface="+mn-cs"/>
              </a:rPr>
              <a:t>UTSHOB’s donated 10 Bunk beds for Ashram’s 20 students</a:t>
            </a:r>
          </a:p>
        </p:txBody>
      </p:sp>
      <p:sp>
        <p:nvSpPr>
          <p:cNvPr id="17" name="TextBox 16">
            <a:extLst>
              <a:ext uri="{FF2B5EF4-FFF2-40B4-BE49-F238E27FC236}">
                <a16:creationId xmlns:a16="http://schemas.microsoft.com/office/drawing/2014/main" id="{88EEF89E-F343-4184-BEBD-489597341650}"/>
              </a:ext>
            </a:extLst>
          </p:cNvPr>
          <p:cNvSpPr txBox="1"/>
          <p:nvPr/>
        </p:nvSpPr>
        <p:spPr>
          <a:xfrm>
            <a:off x="4526458" y="3305781"/>
            <a:ext cx="446526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25247">
                    <a:lumMod val="75000"/>
                  </a:srgbClr>
                </a:solidFill>
                <a:effectLst/>
                <a:uLnTx/>
                <a:uFillTx/>
                <a:latin typeface="Calibri" panose="020F0502020204030204"/>
                <a:ea typeface="+mn-ea"/>
                <a:cs typeface="+mn-cs"/>
              </a:rPr>
              <a:t>UTSHOB’s executive members Dr. Sajib Saha visiting Ashram members</a:t>
            </a:r>
          </a:p>
        </p:txBody>
      </p:sp>
      <p:sp>
        <p:nvSpPr>
          <p:cNvPr id="18" name="Title 1">
            <a:extLst>
              <a:ext uri="{FF2B5EF4-FFF2-40B4-BE49-F238E27FC236}">
                <a16:creationId xmlns:a16="http://schemas.microsoft.com/office/drawing/2014/main" id="{F806D894-5C9B-40E3-BBB7-290CC459891C}"/>
              </a:ext>
            </a:extLst>
          </p:cNvPr>
          <p:cNvSpPr txBox="1">
            <a:spLocks/>
          </p:cNvSpPr>
          <p:nvPr/>
        </p:nvSpPr>
        <p:spPr>
          <a:xfrm>
            <a:off x="8815298" y="614037"/>
            <a:ext cx="3254425" cy="5442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w="3175" cmpd="sng">
                  <a:noFill/>
                </a:ln>
                <a:solidFill>
                  <a:srgbClr val="00B050"/>
                </a:solidFill>
                <a:effectLst/>
                <a:uLnTx/>
                <a:uFillTx/>
                <a:latin typeface="Calibri Light" panose="020F0302020204030204"/>
                <a:ea typeface="+mj-ea"/>
                <a:cs typeface="+mj-cs"/>
              </a:rPr>
              <a:t>TIMELINE: FEB. 2019</a:t>
            </a:r>
          </a:p>
        </p:txBody>
      </p:sp>
      <p:pic>
        <p:nvPicPr>
          <p:cNvPr id="8" name="Picture 7" descr="A picture containing indoor, wall, floor, person&#10;&#10;Description automatically generated">
            <a:extLst>
              <a:ext uri="{FF2B5EF4-FFF2-40B4-BE49-F238E27FC236}">
                <a16:creationId xmlns:a16="http://schemas.microsoft.com/office/drawing/2014/main" id="{3D24208A-70BE-4B29-ACAD-396852258E4A}"/>
              </a:ext>
            </a:extLst>
          </p:cNvPr>
          <p:cNvPicPr>
            <a:picLocks noChangeAspect="1"/>
          </p:cNvPicPr>
          <p:nvPr/>
        </p:nvPicPr>
        <p:blipFill>
          <a:blip r:embed="rId4"/>
          <a:stretch>
            <a:fillRect/>
          </a:stretch>
        </p:blipFill>
        <p:spPr>
          <a:xfrm rot="5400000">
            <a:off x="5013397" y="302941"/>
            <a:ext cx="2581881" cy="3423801"/>
          </a:xfrm>
          <a:prstGeom prst="rect">
            <a:avLst/>
          </a:prstGeom>
        </p:spPr>
      </p:pic>
      <p:pic>
        <p:nvPicPr>
          <p:cNvPr id="12" name="Picture 11" descr="A group of people standing in a room&#10;&#10;Description automatically generated">
            <a:extLst>
              <a:ext uri="{FF2B5EF4-FFF2-40B4-BE49-F238E27FC236}">
                <a16:creationId xmlns:a16="http://schemas.microsoft.com/office/drawing/2014/main" id="{1926D908-A725-424E-A7D4-84CA9CE7DFA5}"/>
              </a:ext>
            </a:extLst>
          </p:cNvPr>
          <p:cNvPicPr>
            <a:picLocks noChangeAspect="1"/>
          </p:cNvPicPr>
          <p:nvPr/>
        </p:nvPicPr>
        <p:blipFill>
          <a:blip r:embed="rId5"/>
          <a:stretch>
            <a:fillRect/>
          </a:stretch>
        </p:blipFill>
        <p:spPr>
          <a:xfrm>
            <a:off x="104951" y="723900"/>
            <a:ext cx="3972727" cy="2581882"/>
          </a:xfrm>
          <a:prstGeom prst="rect">
            <a:avLst/>
          </a:prstGeom>
        </p:spPr>
      </p:pic>
      <p:pic>
        <p:nvPicPr>
          <p:cNvPr id="21" name="Picture 20" descr="A group of people standing in a room&#10;&#10;Description automatically generated">
            <a:extLst>
              <a:ext uri="{FF2B5EF4-FFF2-40B4-BE49-F238E27FC236}">
                <a16:creationId xmlns:a16="http://schemas.microsoft.com/office/drawing/2014/main" id="{C217CFDF-6C42-4CCF-98DC-B91FF4CA8729}"/>
              </a:ext>
            </a:extLst>
          </p:cNvPr>
          <p:cNvPicPr>
            <a:picLocks noChangeAspect="1"/>
          </p:cNvPicPr>
          <p:nvPr/>
        </p:nvPicPr>
        <p:blipFill>
          <a:blip r:embed="rId6"/>
          <a:stretch>
            <a:fillRect/>
          </a:stretch>
        </p:blipFill>
        <p:spPr>
          <a:xfrm>
            <a:off x="4466997" y="4145280"/>
            <a:ext cx="5581244" cy="2712720"/>
          </a:xfrm>
          <a:prstGeom prst="rect">
            <a:avLst/>
          </a:prstGeom>
        </p:spPr>
      </p:pic>
      <p:pic>
        <p:nvPicPr>
          <p:cNvPr id="23" name="Picture 22" descr="A picture containing indoor, wall, floor, shelf&#10;&#10;Description automatically generated">
            <a:extLst>
              <a:ext uri="{FF2B5EF4-FFF2-40B4-BE49-F238E27FC236}">
                <a16:creationId xmlns:a16="http://schemas.microsoft.com/office/drawing/2014/main" id="{19D85B39-51D2-4482-A070-F42CF57C1CBD}"/>
              </a:ext>
            </a:extLst>
          </p:cNvPr>
          <p:cNvPicPr>
            <a:picLocks noChangeAspect="1"/>
          </p:cNvPicPr>
          <p:nvPr/>
        </p:nvPicPr>
        <p:blipFill>
          <a:blip r:embed="rId7"/>
          <a:stretch>
            <a:fillRect/>
          </a:stretch>
        </p:blipFill>
        <p:spPr>
          <a:xfrm>
            <a:off x="122277" y="4236720"/>
            <a:ext cx="4064000" cy="2956560"/>
          </a:xfrm>
          <a:prstGeom prst="rect">
            <a:avLst/>
          </a:prstGeom>
        </p:spPr>
      </p:pic>
    </p:spTree>
    <p:extLst>
      <p:ext uri="{BB962C8B-B14F-4D97-AF65-F5344CB8AC3E}">
        <p14:creationId xmlns:p14="http://schemas.microsoft.com/office/powerpoint/2010/main" val="920330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1926</TotalTime>
  <Words>686</Words>
  <Application>Microsoft Macintosh PowerPoint</Application>
  <PresentationFormat>Widescreen</PresentationFormat>
  <Paragraphs>48</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Celestial</vt:lpstr>
      <vt:lpstr>UTSHOB</vt:lpstr>
      <vt:lpstr>Our VISION</vt:lpstr>
      <vt:lpstr>Manab kalyankami anathalaya(orphangae), NETROKONA, BANGLADESH</vt:lpstr>
      <vt:lpstr>Manab kalyankami anathalaya(orphangae), NETROKONA, BANGLADESH</vt:lpstr>
      <vt:lpstr>Nayan yOGI’s ORPHANAGE ASHRAM, NETROKONA, BANGLADESH</vt:lpstr>
      <vt:lpstr>VIbaKANAnDA anathalaya (orphanage), KHAGRACHARI, BANGLADESH</vt:lpstr>
      <vt:lpstr>SWAMI VIVEKANADA ORPHANAGE ASHRAM, KHAGRACHARI, BANGLADESH</vt:lpstr>
      <vt:lpstr>VIVEKANANDA ORPHANAGE ASHRAM, CHITTAGONG, BANGLADESH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Center for Bangladesh (HRCB)</dc:title>
  <dc:creator>saha.sajib@yahoo.com</dc:creator>
  <cp:lastModifiedBy>Snighdha Paul</cp:lastModifiedBy>
  <cp:revision>125</cp:revision>
  <dcterms:created xsi:type="dcterms:W3CDTF">2018-06-05T13:25:54Z</dcterms:created>
  <dcterms:modified xsi:type="dcterms:W3CDTF">2019-06-17T03:34:08Z</dcterms:modified>
</cp:coreProperties>
</file>